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12192000" cy="6858000"/>
  <p:notesSz cx="6858000" cy="12192000"/>
  <p:custDataLst>
    <p:tags r:id="rId39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gs" Target="tags/tag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b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6.xml"/><Relationship Id="rId4" Type="http://schemas.openxmlformats.org/officeDocument/2006/relationships/slide" Target="slide24.xml"/><Relationship Id="rId3" Type="http://schemas.openxmlformats.org/officeDocument/2006/relationships/slide" Target="slide10.xml"/><Relationship Id="rId2" Type="http://schemas.openxmlformats.org/officeDocument/2006/relationships/image" Target="../media/image8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e20cba78.fixed?pid=c5b6da46a&amp;color=0,173,163&amp;vtp=1&amp;bbb=1&amp;hb=1"/>
          <p:cNvSpPr/>
          <p:nvPr/>
        </p:nvSpPr>
        <p:spPr>
          <a:xfrm>
            <a:off x="1417320" y="2225040"/>
            <a:ext cx="9363456" cy="11582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4600"/>
              </a:lnSpc>
            </a:pPr>
            <a:r>
              <a:rPr lang="en-US" altLang="zh-CN" sz="3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3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影响导体电阻的因素</a:t>
            </a:r>
            <a:r>
              <a:rPr lang="en-US" altLang="zh-CN" sz="3800" b="1" i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导体的电</a:t>
            </a:r>
            <a:endParaRPr lang="en-US" altLang="zh-CN" sz="3800" b="1" i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阻率</a:t>
            </a:r>
            <a:endParaRPr lang="en-US" altLang="zh-CN" sz="3800" dirty="0"/>
          </a:p>
        </p:txBody>
      </p:sp>
      <p:sp>
        <p:nvSpPr>
          <p:cNvPr id="3" name="C_3#5e20cba7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9_1#b282da74a?pid=5e20cba78&amp;color=0,0,0&amp;vtp=1&amp;bt=1&amp;bbb=1&amp;hb=1"/>
          <p:cNvSpPr/>
          <p:nvPr/>
        </p:nvSpPr>
        <p:spPr>
          <a:xfrm>
            <a:off x="612648" y="468000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一则关于电线质量的报告中，有这样一句话：“不合格产品中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，大部分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存在电阻不合格问题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，其中一个是铜材质量不合格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，使用了再生铜或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含杂质很多的铜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，再一个就是铜材质量合格，但其截面积缩小了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流量不够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从上述报告中可以看出导体电阻可能与哪些因素有关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3" name="QO_4_AN.20_1#b282da74a?pid=5e20cba78&amp;color=0,0,0&amp;vtp=1&amp;bbb=1"/>
          <p:cNvSpPr/>
          <p:nvPr/>
        </p:nvSpPr>
        <p:spPr>
          <a:xfrm>
            <a:off x="612648" y="367271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材料、横截面积等。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1f1cf52e?pid=5e20cba7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a32a0e857?sp=1&amp;pid=51f1cf52e&amp;color=0,0,0&amp;vtp=1&amp;bbb=1"/>
          <p:cNvSpPr/>
          <p:nvPr/>
        </p:nvSpPr>
        <p:spPr>
          <a:xfrm>
            <a:off x="612648" y="1181724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.影响导体电阻的因素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（1）探究电路</a:t>
            </a:r>
            <a:endParaRPr lang="en-US" altLang="zh-CN" sz="2800" dirty="0"/>
          </a:p>
        </p:txBody>
      </p:sp>
      <p:pic>
        <p:nvPicPr>
          <p:cNvPr id="5" name="P_5_BD#a32a0e857?pid=51f1cf52e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0480" y="2529477"/>
            <a:ext cx="4517136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5_BD#a32a0e857?sp=1&amp;pid=51f1cf52e&amp;color=0,0,0&amp;vtp=1&amp;bbb=1&amp;hb=1"/>
              <p:cNvSpPr/>
              <p:nvPr/>
            </p:nvSpPr>
            <p:spPr>
              <a:xfrm>
                <a:off x="612648" y="4332877"/>
                <a:ext cx="10963656" cy="1849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（2）探究原理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b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四条不同的金属导体串联，电流相同，因此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，电阻之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比等于相应的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之比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P_5_BD#a32a0e857?sp=1&amp;pid=51f1cf52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332877"/>
                <a:ext cx="10963656" cy="1849057"/>
              </a:xfrm>
              <a:prstGeom prst="rect">
                <a:avLst/>
              </a:prstGeom>
              <a:blipFill rotWithShape="1">
                <a:blip r:embed="rId2"/>
                <a:stretch>
                  <a:fillRect l="-5" t="-15" r="2" b="-36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5_AN.21_1#a32a0e857.blank?pid=51f1cf52e&amp;color=0,0,0&amp;vpa=9&amp;vtp=1&amp;bbb=1"/>
          <p:cNvSpPr/>
          <p:nvPr/>
        </p:nvSpPr>
        <p:spPr>
          <a:xfrm>
            <a:off x="2756567" y="5576842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电压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a32a0e857?sp=1&amp;pid=51f1cf52e&amp;color=0,0,0&amp;vtp=1&amp;bt=1&amp;bbb=1"/>
              <p:cNvSpPr/>
              <p:nvPr/>
            </p:nvSpPr>
            <p:spPr>
              <a:xfrm>
                <a:off x="612648" y="466344"/>
                <a:ext cx="10963656" cy="38066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（3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）探究过程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b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只有长度不同，比较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b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的电阻之比与它们的长度之比。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只有横截面积不同，比较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-5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的电阻之比与它们的横截面积之比。</a:t>
                </a:r>
                <a:endParaRPr kumimoji="0" lang="en-US" altLang="zh-CN" sz="2800" b="0" i="0" u="none" strike="noStrike" kern="1200" cap="none" spc="-5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③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d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只有材料不同，比较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d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的电阻是否相等。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④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探究结论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：导体的电阻与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有定量关系，与导体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的材料也有关。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a32a0e857?sp=1&amp;pid=51f1cf52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3806635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-2158" b="-17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5_AN.22_1#a32a0e857.blank?pid=51f1cf52e&amp;color=0,0,0&amp;vpa=10&amp;vtp=1&amp;bbb=1"/>
          <p:cNvSpPr/>
          <p:nvPr/>
        </p:nvSpPr>
        <p:spPr>
          <a:xfrm>
            <a:off x="4890166" y="302666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长度</a:t>
            </a:r>
            <a:endParaRPr lang="en-US" altLang="zh-CN" sz="2800" dirty="0"/>
          </a:p>
        </p:txBody>
      </p:sp>
      <p:sp>
        <p:nvSpPr>
          <p:cNvPr id="7" name="P_5_AN.23_1#a32a0e857.blank?pid=51f1cf52e&amp;color=0,0,0&amp;vpa=11&amp;vtp=1&amp;bbb=1"/>
          <p:cNvSpPr/>
          <p:nvPr/>
        </p:nvSpPr>
        <p:spPr>
          <a:xfrm>
            <a:off x="6312566" y="3026664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横截面积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a32a0e857?sp=1&amp;pid=51f1cf52e&amp;color=0,0,0&amp;mp=1&amp;vtp=1&amp;bt=1&amp;bbb=1&amp;hb=1"/>
              <p:cNvSpPr/>
              <p:nvPr/>
            </p:nvSpPr>
            <p:spPr>
              <a:xfrm>
                <a:off x="612648" y="466344"/>
                <a:ext cx="10963656" cy="50875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2.导体的电阻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：同种材料的导体，其电阻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与它的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成正比，与它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成反比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导体电阻还与构成它的材料有关。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3.电阻定律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4.影响电阻率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的相关因素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（1）与导体材料有关：纯金属的电阻率较小，合金的电阻率较大。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（2）与导体的温度有关：金属的电阻率随温度的升高而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。有些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合金的电阻率几乎不受温度变化的影响。某些金属在温度特别低时电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阻可以降到0，这种现象叫作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5_BD#a32a0e857?sp=1&amp;pid=51f1cf52e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5087557"/>
              </a:xfrm>
              <a:prstGeom prst="rect">
                <a:avLst/>
              </a:prstGeom>
              <a:blipFill rotWithShape="1">
                <a:blip r:embed="rId1"/>
                <a:stretch>
                  <a:fillRect l="-5" t="-5" r="2" b="-1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5_AN.24_1#a32a0e857.blank?pid=51f1cf52e&amp;color=0,0,0&amp;mp=1&amp;vpa=12&amp;vtp=1&amp;bbb=1"/>
              <p:cNvSpPr/>
              <p:nvPr/>
            </p:nvSpPr>
            <p:spPr>
              <a:xfrm>
                <a:off x="8252588" y="555752"/>
                <a:ext cx="1027113" cy="4185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长度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P_5_AN.24_1#a32a0e857.blank?pid=51f1cf52e&amp;color=0,0,0&amp;mp=1&amp;vpa=1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2588" y="555752"/>
                <a:ext cx="1027113" cy="418529"/>
              </a:xfrm>
              <a:prstGeom prst="rect">
                <a:avLst/>
              </a:prstGeom>
              <a:blipFill rotWithShape="1">
                <a:blip r:embed="rId2"/>
                <a:stretch>
                  <a:fillRect l="-12" t="-30" r="43" b="-92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P_5_AN.25_1#a32a0e857.blank?pid=51f1cf52e&amp;color=0,0,0&amp;mp=1&amp;vpa=13&amp;vtp=1&amp;bbb=1"/>
              <p:cNvSpPr/>
              <p:nvPr/>
            </p:nvSpPr>
            <p:spPr>
              <a:xfrm>
                <a:off x="1042860" y="1201166"/>
                <a:ext cx="1811338" cy="4185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横截面积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𝑺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8" name="P_5_AN.25_1#a32a0e857.blank?pid=51f1cf52e&amp;color=0,0,0&amp;mp=1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860" y="1201166"/>
                <a:ext cx="1811338" cy="418529"/>
              </a:xfrm>
              <a:prstGeom prst="rect">
                <a:avLst/>
              </a:prstGeom>
              <a:blipFill rotWithShape="1">
                <a:blip r:embed="rId3"/>
                <a:stretch>
                  <a:fillRect l="-10" t="-91" r="28" b="-91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P_5_AN.26_1#a32a0e857.blank?pid=51f1cf52e&amp;color=0,0,0&amp;mp=1&amp;vpa=14&amp;vtp=1&amp;bbb=1&amp;rh=54"/>
              <p:cNvSpPr/>
              <p:nvPr/>
            </p:nvSpPr>
            <p:spPr>
              <a:xfrm>
                <a:off x="3320605" y="1657413"/>
                <a:ext cx="608521" cy="62236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𝝆</m:t>
                    </m:r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𝒍</m:t>
                        </m:r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P_5_AN.26_1#a32a0e857.blank?pid=51f1cf52e&amp;color=0,0,0&amp;mp=1&amp;vpa=14&amp;vtp=1&amp;bbb=1&amp;rh=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0605" y="1657413"/>
                <a:ext cx="608521" cy="622364"/>
              </a:xfrm>
              <a:prstGeom prst="rect">
                <a:avLst/>
              </a:prstGeom>
              <a:blipFill rotWithShape="1">
                <a:blip r:embed="rId4"/>
                <a:stretch>
                  <a:fillRect l="-31" t="-10" r="63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_5_AN.27_1#a32a0e857.blank?pid=51f1cf52e&amp;color=0,0,0&amp;mp=1&amp;vpa=15&amp;vtp=1&amp;bbb=1"/>
          <p:cNvSpPr/>
          <p:nvPr/>
        </p:nvSpPr>
        <p:spPr>
          <a:xfrm>
            <a:off x="9335167" y="367436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增大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1" name="P_5_AN.28_1#a32a0e857.blank?pid=51f1cf52e&amp;color=0,0,0&amp;mp=1&amp;vpa=16&amp;vtp=1&amp;bbb=1"/>
          <p:cNvSpPr/>
          <p:nvPr/>
        </p:nvSpPr>
        <p:spPr>
          <a:xfrm>
            <a:off x="5067966" y="4948809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超导现象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ed6c65ba?pid=51f1cf52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29_1#8c85889ec?pid=1ed6c65ba&amp;color=0,0,0&amp;vtp=1&amp;bbb=1"/>
          <p:cNvSpPr/>
          <p:nvPr/>
        </p:nvSpPr>
        <p:spPr>
          <a:xfrm>
            <a:off x="612648" y="1139913"/>
            <a:ext cx="10963656" cy="568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30_1#2c3411150?pid=8c85889ec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相同材料的导体，长度越长，横截面积越小，电阻越大。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31_1#2c3411150.bracket?pid=8c85889ec&amp;color=0,0,0&amp;vpa=17&amp;vtp=1"/>
          <p:cNvSpPr/>
          <p:nvPr/>
        </p:nvSpPr>
        <p:spPr>
          <a:xfrm>
            <a:off x="10884567" y="1765808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32_1#340261ca1?pid=8c85889ec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导体的电阻率与导体的长度、横截面积有关。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33_1#340261ca1.bracket?pid=8c85889ec&amp;color=0,0,0&amp;vpa=18&amp;vtp=1"/>
          <p:cNvSpPr/>
          <p:nvPr/>
        </p:nvSpPr>
        <p:spPr>
          <a:xfrm>
            <a:off x="8979567" y="238747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8" name="QT_7_AS.34_1#340261ca1?pid=8c85889ec&amp;color=0,0,0&amp;vtp=1&amp;bbb=1"/>
          <p:cNvSpPr/>
          <p:nvPr/>
        </p:nvSpPr>
        <p:spPr>
          <a:xfrm>
            <a:off x="612648" y="302247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导体的电阻率与导体的材料和温度有关。</a:t>
            </a:r>
            <a:endParaRPr lang="en-US" altLang="zh-CN" sz="2800" dirty="0"/>
          </a:p>
        </p:txBody>
      </p:sp>
      <p:sp>
        <p:nvSpPr>
          <p:cNvPr id="9" name="QT_7_BD.35_1#8d4f9cfaf?pid=8c85889ec&amp;color=0,0,0&amp;vtp=1&amp;bbb=1"/>
          <p:cNvSpPr/>
          <p:nvPr/>
        </p:nvSpPr>
        <p:spPr>
          <a:xfrm>
            <a:off x="612648" y="364413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温度升高时，导体的电阻率一定增大。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10" name="QT_7_AN.36_1#8d4f9cfaf.bracket?pid=8c85889ec&amp;color=0,0,0&amp;vpa=19&amp;vtp=1"/>
          <p:cNvSpPr/>
          <p:nvPr/>
        </p:nvSpPr>
        <p:spPr>
          <a:xfrm>
            <a:off x="8065167" y="363080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11" name="QT_7_AS.37_1#8d4f9cfaf?pid=8c85889ec&amp;color=0,0,0&amp;vtp=1&amp;bbb=1"/>
          <p:cNvSpPr/>
          <p:nvPr/>
        </p:nvSpPr>
        <p:spPr>
          <a:xfrm>
            <a:off x="612648" y="4265803"/>
            <a:ext cx="112553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温度升高，有些材料的电阻率增大，有些减小，有些几乎不变。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7_BD.38_1#08452a44e?pid=8c85889ec&amp;color=0,0,0&amp;vtp=1&amp;bt=1&amp;bbb=1"/>
          <p:cNvSpPr/>
          <p:nvPr/>
        </p:nvSpPr>
        <p:spPr>
          <a:xfrm>
            <a:off x="612648" y="466344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  <a:tabLst>
                <a:tab pos="8313420" algn="l"/>
              </a:tabLst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导体的电阻率大，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电阻也一定大。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T_7_AN.39_1#08452a44e.bracket?pid=8c85889ec&amp;color=0,0,0&amp;vpa=20&amp;vtp=1"/>
          <p:cNvSpPr/>
          <p:nvPr/>
        </p:nvSpPr>
        <p:spPr>
          <a:xfrm>
            <a:off x="9064022" y="45300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4" name="QT_7_AS.40_1#08452a44e?pid=8c85889ec&amp;color=0,0,0&amp;vtp=1&amp;bbb=1"/>
          <p:cNvSpPr/>
          <p:nvPr/>
        </p:nvSpPr>
        <p:spPr>
          <a:xfrm>
            <a:off x="612648" y="109334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导体电阻还与导体的长度和横截面积有关。</a:t>
            </a:r>
            <a:endParaRPr lang="en-US" altLang="zh-CN" sz="2800" dirty="0"/>
          </a:p>
        </p:txBody>
      </p:sp>
      <p:sp>
        <p:nvSpPr>
          <p:cNvPr id="5" name="QT_7_BD.41_1#ce07166d6?pid=8c85889ec&amp;color=0,0,0&amp;vtp=1&amp;bbb=1"/>
          <p:cNvSpPr/>
          <p:nvPr/>
        </p:nvSpPr>
        <p:spPr>
          <a:xfrm>
            <a:off x="612648" y="171500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  <a:tabLst>
                <a:tab pos="8313420" algn="l"/>
              </a:tabLst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电阻率越大的导体，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导电性能越好。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6" name="QT_7_AN.42_1#ce07166d6.bracket?pid=8c85889ec&amp;color=0,0,0&amp;vpa=21&amp;vtp=1"/>
          <p:cNvSpPr/>
          <p:nvPr/>
        </p:nvSpPr>
        <p:spPr>
          <a:xfrm>
            <a:off x="9064022" y="170167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7" name="QT_7_AS.43_1#ce07166d6?pid=8c85889ec&amp;color=0,0,0&amp;vtp=1&amp;bbb=1"/>
          <p:cNvSpPr/>
          <p:nvPr/>
        </p:nvSpPr>
        <p:spPr>
          <a:xfrm>
            <a:off x="612648" y="233667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电阻率越大的导体，导电性能越差。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4dda8951?pid=5e20cba7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4_1#dd417437e?sp=1&amp;pid=74dda8951&amp;color=0,0,0&amp;vtp=1&amp;bbb=1&amp;hb=1"/>
              <p:cNvSpPr/>
              <p:nvPr/>
            </p:nvSpPr>
            <p:spPr>
              <a:xfrm>
                <a:off x="612648" y="1181724"/>
                <a:ext cx="10963656" cy="1849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（2024广东广州高二期中）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如图所示，一段长为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、宽为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、高为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𝑎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&gt;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𝑏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&gt;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的导体，将其中的两个对立面接入电路中时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，最大的电阻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则最小的电阻为(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BD.44_1#dd417437e?sp=1&amp;pid=74dda895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849057"/>
              </a:xfrm>
              <a:prstGeom prst="rect">
                <a:avLst/>
              </a:prstGeom>
              <a:blipFill rotWithShape="1">
                <a:blip r:embed="rId1"/>
                <a:stretch>
                  <a:fillRect l="-5" t="-34" r="2" b="-36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44_2#dd417437e?pid=74dda8951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7488" y="3159760"/>
            <a:ext cx="2093976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AN.45_1#dd417437e.bracket?pid=74dda8951&amp;color=0,0,0&amp;vpa=22&amp;vtp=1"/>
          <p:cNvSpPr/>
          <p:nvPr/>
        </p:nvSpPr>
        <p:spPr>
          <a:xfrm>
            <a:off x="4416393" y="2463789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46_1#dd417437e.choices?pid=74dda8951&amp;color=0,0,0&amp;vtp=1&amp;bbb=1"/>
              <p:cNvSpPr/>
              <p:nvPr/>
            </p:nvSpPr>
            <p:spPr>
              <a:xfrm>
                <a:off x="612648" y="4226560"/>
                <a:ext cx="10963656" cy="72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700"/>
                  </a:lnSpc>
                  <a:tabLst>
                    <a:tab pos="2889885" algn="l"/>
                    <a:tab pos="5716270" algn="l"/>
                    <a:tab pos="854329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𝑏𝑐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𝑎𝑏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46_1#dd417437e.choices?pid=74dda89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26560"/>
                <a:ext cx="10963656" cy="723900"/>
              </a:xfrm>
              <a:prstGeom prst="rect">
                <a:avLst/>
              </a:prstGeom>
              <a:blipFill rotWithShape="1">
                <a:blip r:embed="rId3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7_1#dd417437e?pid=74dda8951&amp;color=0,0,0&amp;vtp=1&amp;bt=1&amp;bbb=1&amp;hb=1"/>
              <p:cNvSpPr/>
              <p:nvPr/>
            </p:nvSpPr>
            <p:spPr>
              <a:xfrm>
                <a:off x="612648" y="667639"/>
                <a:ext cx="10963656" cy="2273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可知，若使电阻最小，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则导体的横截面积应最大，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长度应最小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，反之则电阻最大；由题意可得最大电阻为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𝑏𝑐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，最小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𝑎𝑏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，故选C。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47_1#dd417437e?pid=74dda89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667639"/>
                <a:ext cx="10963656" cy="2273300"/>
              </a:xfrm>
              <a:prstGeom prst="rect">
                <a:avLst/>
              </a:prstGeom>
              <a:blipFill rotWithShape="1">
                <a:blip r:embed="rId1"/>
                <a:stretch>
                  <a:fillRect l="-5" t="-11" r="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702cd2040?pid=74dda8951&amp;color=0,0,0&amp;vtp=1&amp;bt=1&amp;bbb=1&amp;hb=1"/>
              <p:cNvSpPr/>
              <p:nvPr/>
            </p:nvSpPr>
            <p:spPr>
              <a:xfrm>
                <a:off x="612013" y="344175"/>
                <a:ext cx="10963656" cy="6168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总结归纳</a:t>
                </a:r>
                <a:endParaRPr lang="en-US" altLang="zh-CN" sz="2800" dirty="0"/>
              </a:p>
              <a:p>
                <a:pPr algn="ctr"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公式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的应用策略</a:t>
                </a:r>
                <a:endParaRPr lang="en-US" altLang="zh-CN" sz="2800" dirty="0"/>
              </a:p>
              <a:p>
                <a:pPr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1）公式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是沿电流方向的导体长度，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是垂直电流方向的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横截面积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2）一定几何形状的导体，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电阻的大小与接入电路的具体方式有关，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在应用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求电阻时要注意导体长度和横截面积的确定。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3）一定几何形状的导体，当长度和横截面积发生变化时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，导体的电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阻率不变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，体积不变，由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𝑉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𝑆𝑙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成反比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，这是解决此类电阻变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化问题的关键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702cd2040?pid=74dda89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3" y="344175"/>
                <a:ext cx="10963656" cy="6168835"/>
              </a:xfrm>
              <a:prstGeom prst="rect">
                <a:avLst/>
              </a:prstGeom>
              <a:blipFill rotWithShape="1">
                <a:blip r:embed="rId1"/>
                <a:stretch>
                  <a:fillRect l="-5" r="-206" b="-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5b6da46a.fixed?pid=d9ee9fd81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第十一章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电路及其应用</a:t>
            </a:r>
            <a:endParaRPr lang="en-US" altLang="zh-CN" sz="4000" dirty="0"/>
          </a:p>
        </p:txBody>
      </p:sp>
      <p:sp>
        <p:nvSpPr>
          <p:cNvPr id="3" name="C_2#c5b6da46a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c5b6da46a.fixed?pid=d9ee9fd81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第2节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导体的电阻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b688e2cf?sp=1&amp;pid=74dda895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p:sp>
        <p:nvSpPr>
          <p:cNvPr id="3" name="QC_6_BD.48_1#ec7489eec?pid=0b688e2cf&amp;color=0,0,0&amp;vtp=1&amp;bbb=1"/>
          <p:cNvSpPr/>
          <p:nvPr/>
        </p:nvSpPr>
        <p:spPr>
          <a:xfrm>
            <a:off x="612648" y="1140524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多选题下列关于电阻率的说法正确的是(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6_AN.49_1#ec7489eec.bracket?pid=0b688e2cf&amp;color=0,0,0&amp;vpa=23&amp;vtp=1&amp;bbb=1"/>
          <p:cNvSpPr/>
          <p:nvPr/>
        </p:nvSpPr>
        <p:spPr>
          <a:xfrm>
            <a:off x="7265067" y="1127189"/>
            <a:ext cx="75247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50_1#ec7489eec.choices?pid=0b688e2cf&amp;color=0,0,0&amp;vtp=1&amp;bbb=1"/>
              <p:cNvSpPr/>
              <p:nvPr/>
            </p:nvSpPr>
            <p:spPr>
              <a:xfrm>
                <a:off x="612648" y="1704340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电阻率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与导体的长度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和横截面积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有关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电阻率反映材料导电能力的强弱，由导体的材料决定，且与温度有关</a:t>
                </a:r>
                <a:endParaRPr lang="en-US" altLang="zh-CN" sz="2800" spc="-5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电阻率大的导体，电阻一定很大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有些合金的电阻率几乎不受温度变化的影响，可用来制作标准电阻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50_1#ec7489eec.choices?pid=0b688e2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04340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r="-733" b="-2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1_1#ec7489eec?pid=0b688e2cf&amp;color=0,0,0&amp;vtp=1&amp;bt=1&amp;bbb=1&amp;hb=1"/>
              <p:cNvSpPr/>
              <p:nvPr/>
            </p:nvSpPr>
            <p:spPr>
              <a:xfrm>
                <a:off x="612648" y="468000"/>
                <a:ext cx="10963656" cy="25490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电阻率反映材料导电能力的强弱，只与材料及温度有关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，与导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体的长度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和横截面积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无关，故A错误，B正确；由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知，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不一定大，故C错误；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有些合金的电阻率几乎不受温度变化的影响，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可用来制作标准电阻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51_1#ec7489eec?pid=0b688e2c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490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6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2_1#ef1933f17?pid=0b688e2cf&amp;color=0,0,0&amp;vtp=1&amp;bt=1&amp;bbb=1&amp;hb=1"/>
              <p:cNvSpPr/>
              <p:nvPr/>
            </p:nvSpPr>
            <p:spPr>
              <a:xfrm>
                <a:off x="612648" y="468000"/>
                <a:ext cx="10963656" cy="37921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某同学想探究导电溶液的电阻与其长度、横截面积的变化规律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。该同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学拿了一根细橡胶管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，里面灌满了盐水，两端用粗铜丝塞住管口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，形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成一段封闭的盐水柱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。该同学测得盐水柱的长度是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时，电阻为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现握住橡胶管的两端把它拉长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，使盐水柱的长度变为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。如果溶液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的电阻随长度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、横截面积的变化规律与金属导体相同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，则拉长后盐水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柱的电阻是(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BD.52_1#ef1933f17?pid=0b688e2c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792157"/>
              </a:xfrm>
              <a:prstGeom prst="rect">
                <a:avLst/>
              </a:prstGeom>
              <a:blipFill rotWithShape="1">
                <a:blip r:embed="rId1"/>
                <a:stretch>
                  <a:fillRect l="-5" r="-2314" b="-1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3_1#ef1933f17.bracket?pid=0b688e2cf&amp;color=0,0,0&amp;vpa=24&amp;vtp=1"/>
          <p:cNvSpPr/>
          <p:nvPr/>
        </p:nvSpPr>
        <p:spPr>
          <a:xfrm>
            <a:off x="2769267" y="3693165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4_1#ef1933f17.choices?pid=0b688e2cf&amp;color=0,0,0&amp;vtp=1&amp;bbb=1"/>
              <p:cNvSpPr/>
              <p:nvPr/>
            </p:nvSpPr>
            <p:spPr>
              <a:xfrm>
                <a:off x="612648" y="4242440"/>
                <a:ext cx="10963656" cy="81826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000"/>
                  </a:lnSpc>
                  <a:tabLst>
                    <a:tab pos="2889885" algn="l"/>
                    <a:tab pos="5741670" algn="l"/>
                    <a:tab pos="844169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54_1#ef1933f17.choices?pid=0b688e2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42440"/>
                <a:ext cx="10963656" cy="818261"/>
              </a:xfrm>
              <a:prstGeom prst="rect">
                <a:avLst/>
              </a:prstGeom>
              <a:blipFill rotWithShape="1">
                <a:blip r:embed="rId2"/>
                <a:stretch>
                  <a:fillRect l="-5" t="-1" r="2" b="-86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5_1#ef1933f17?pid=0b688e2cf&amp;color=0,0,0&amp;vtp=1&amp;bt=1&amp;bbb=1&amp;hb=1"/>
              <p:cNvSpPr/>
              <p:nvPr/>
            </p:nvSpPr>
            <p:spPr>
              <a:xfrm>
                <a:off x="612648" y="468000"/>
                <a:ext cx="10963656" cy="2015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溶液的电阻随长度、横截面积的变化规律与金属导体相同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𝜌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,拉长后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𝜌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𝐿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，由于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𝐿𝑆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𝑆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𝐿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′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𝐿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16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故选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55_1#ef1933f17?pid=0b688e2c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0156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6f6c013f.fixed?pid=c5b6da46a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导体的伏安特性曲线</a:t>
            </a:r>
            <a:endParaRPr lang="en-US" altLang="zh-CN" sz="4000" dirty="0"/>
          </a:p>
        </p:txBody>
      </p:sp>
      <p:sp>
        <p:nvSpPr>
          <p:cNvPr id="3" name="C_3#a6f6c013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f862b45d?pid=a6f6c013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e16e3b690?pid=bf862b45d&amp;color=0,0,0&amp;vtp=1&amp;bbb=1"/>
              <p:cNvSpPr/>
              <p:nvPr/>
            </p:nvSpPr>
            <p:spPr>
              <a:xfrm>
                <a:off x="612648" y="1189666"/>
                <a:ext cx="10963656" cy="5681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图线的比较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5_BD#e16e3b690?pid=bf862b45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9666"/>
                <a:ext cx="10963656" cy="568135"/>
              </a:xfrm>
              <a:prstGeom prst="rect">
                <a:avLst/>
              </a:prstGeom>
              <a:blipFill rotWithShape="1">
                <a:blip r:embed="rId1"/>
                <a:stretch>
                  <a:fillRect l="-5" t="-55" r="2" b="-11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P_5_BD#e16e3b690?colgroup=4,12,11&amp;pid=bf862b45d&amp;color=0,0,0&amp;vtp=1&amp;bbb=1&amp;hb=1"/>
              <p:cNvGraphicFramePr>
                <a:graphicFrameLocks noGrp="1"/>
              </p:cNvGraphicFramePr>
              <p:nvPr/>
            </p:nvGraphicFramePr>
            <p:xfrm>
              <a:off x="612648" y="1885949"/>
              <a:ext cx="10945368" cy="3046668"/>
            </p:xfrm>
            <a:graphic>
              <a:graphicData uri="http://schemas.openxmlformats.org/drawingml/2006/table">
                <a:tbl>
                  <a:tblPr/>
                  <a:tblGrid>
                    <a:gridCol w="1956816"/>
                    <a:gridCol w="4718304"/>
                    <a:gridCol w="4270248"/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图线（</a:t>
                          </a: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伏安特性曲线）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坐标轴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纵坐标为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，横坐标为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横坐标为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，纵坐标为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1103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斜率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图线上的点与坐标原点连线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的斜率表示导体电阻的倒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数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𝑘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图线上的点与坐标原点连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线的斜率表示导体的电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阻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𝑘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P_5_BD#e16e3b690?colgroup=4,12,11&amp;pid=bf862b45d&amp;color=0,0,0&amp;vtp=1&amp;bbb=1&amp;hb=1"/>
              <p:cNvGraphicFramePr>
                <a:graphicFrameLocks noGrp="1"/>
              </p:cNvGraphicFramePr>
              <p:nvPr/>
            </p:nvGraphicFramePr>
            <p:xfrm>
              <a:off x="612648" y="1885949"/>
              <a:ext cx="10945368" cy="3046668"/>
            </p:xfrm>
            <a:graphic>
              <a:graphicData uri="http://schemas.openxmlformats.org/drawingml/2006/table">
                <a:tbl>
                  <a:tblPr/>
                  <a:tblGrid>
                    <a:gridCol w="1956816"/>
                    <a:gridCol w="4718304"/>
                    <a:gridCol w="4270248"/>
                  </a:tblGrid>
                  <a:tr h="5645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57086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坐标轴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19113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斜率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P_5_BD#e16e3b690?colgroup=4,12,11&amp;pid=bf862b45d&amp;color=0,0,0&amp;vtp=1&amp;bt=1&amp;bbb=1&amp;hb=1"/>
              <p:cNvGraphicFramePr>
                <a:graphicFrameLocks noGrp="1"/>
              </p:cNvGraphicFramePr>
              <p:nvPr/>
            </p:nvGraphicFramePr>
            <p:xfrm>
              <a:off x="612648" y="1164590"/>
              <a:ext cx="10945368" cy="3590354"/>
            </p:xfrm>
            <a:graphic>
              <a:graphicData uri="http://schemas.openxmlformats.org/drawingml/2006/table">
                <a:tbl>
                  <a:tblPr/>
                  <a:tblGrid>
                    <a:gridCol w="1956816"/>
                    <a:gridCol w="4718304"/>
                    <a:gridCol w="4270248"/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图线（</a:t>
                          </a: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伏安特性曲线）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026156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线性元件图</a:t>
                          </a:r>
                          <a:endParaRPr lang="en-US" altLang="zh-CN" sz="2800" b="1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线形状</a:t>
                          </a: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7700"/>
                            </a:lnSpc>
                          </a:pPr>
                          <a:r>
                            <a:rPr lang="en-US" altLang="zh-CN" sz="980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7300"/>
                            </a:lnSpc>
                          </a:pPr>
                          <a:r>
                            <a:rPr lang="en-US" altLang="zh-CN" sz="960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P_5_BD#e16e3b690?colgroup=4,12,11&amp;pid=bf862b45d&amp;color=0,0,0&amp;vtp=1&amp;bt=1&amp;bbb=1&amp;hb=1"/>
              <p:cNvGraphicFramePr>
                <a:graphicFrameLocks noGrp="1"/>
              </p:cNvGraphicFramePr>
              <p:nvPr/>
            </p:nvGraphicFramePr>
            <p:xfrm>
              <a:off x="612648" y="1164590"/>
              <a:ext cx="10945368" cy="3590354"/>
            </p:xfrm>
            <a:graphic>
              <a:graphicData uri="http://schemas.openxmlformats.org/drawingml/2006/table">
                <a:tbl>
                  <a:tblPr/>
                  <a:tblGrid>
                    <a:gridCol w="1956816"/>
                    <a:gridCol w="4718304"/>
                    <a:gridCol w="4270248"/>
                  </a:tblGrid>
                  <a:tr h="5645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3025775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线性元件图</a:t>
                          </a:r>
                          <a:endParaRPr lang="en-US" altLang="zh-CN" sz="2800" b="1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线形状</a:t>
                          </a: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P_5_BD#e16e3b690.table_image?tii=1&amp;pid=bf862b45d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0752" y="1872615"/>
            <a:ext cx="2395728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e16e3b690.table_image?tii=2&amp;pid=bf862b45d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1604" y="1895476"/>
            <a:ext cx="2322576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5_BD#e16e3b690?colgroup=4,12,11&amp;pid=bf862b45d&amp;color=0,0,0&amp;vtp=1&amp;bt=1&amp;bbb=1"/>
          <p:cNvSpPr txBox="1"/>
          <p:nvPr/>
        </p:nvSpPr>
        <p:spPr>
          <a:xfrm>
            <a:off x="10839871" y="466344"/>
            <a:ext cx="718145" cy="5833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Cambria Math" panose="02040503050406030204" pitchFamily="18" charset="0"/>
              </a:rPr>
              <a:t>续表</a:t>
            </a:r>
            <a:endParaRPr lang="zh-CN" altLang="en-US" sz="2800">
              <a:latin typeface="Cambria Math" panose="02040503050406030204" pitchFamily="18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P_5_BD#e16e3b690?colgroup=4,12,11&amp;pid=bf862b45d&amp;color=0,0,0&amp;vtp=1&amp;bt=1&amp;bbb=1&amp;hb=1"/>
              <p:cNvGraphicFramePr>
                <a:graphicFrameLocks noGrp="1"/>
              </p:cNvGraphicFramePr>
              <p:nvPr/>
            </p:nvGraphicFramePr>
            <p:xfrm>
              <a:off x="612648" y="1164590"/>
              <a:ext cx="10945368" cy="4550474"/>
            </p:xfrm>
            <a:graphic>
              <a:graphicData uri="http://schemas.openxmlformats.org/drawingml/2006/table">
                <a:tbl>
                  <a:tblPr/>
                  <a:tblGrid>
                    <a:gridCol w="1956816"/>
                    <a:gridCol w="4718304"/>
                    <a:gridCol w="4270248"/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图线（</a:t>
                          </a: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伏安特性曲线）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86276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非线性元件</a:t>
                          </a:r>
                          <a:endParaRPr lang="en-US" altLang="zh-CN" sz="2800" b="1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15300"/>
                            </a:lnSpc>
                          </a:pPr>
                          <a:r>
                            <a:rPr lang="en-US" altLang="zh-CN" sz="845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①图线上某点的斜率倒数不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6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等于电阻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𝑘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≠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②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的增大而增大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16000"/>
                            </a:lnSpc>
                          </a:pPr>
                          <a:r>
                            <a:rPr lang="en-US" altLang="zh-CN" sz="885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①图线上某点的斜率不等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于电阻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𝑘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≠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②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的增大而减小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P_5_BD#e16e3b690?colgroup=4,12,11&amp;pid=bf862b45d&amp;color=0,0,0&amp;vtp=1&amp;bt=1&amp;bbb=1&amp;hb=1"/>
              <p:cNvGraphicFramePr>
                <a:graphicFrameLocks noGrp="1"/>
              </p:cNvGraphicFramePr>
              <p:nvPr/>
            </p:nvGraphicFramePr>
            <p:xfrm>
              <a:off x="612648" y="1164590"/>
              <a:ext cx="10945368" cy="4550474"/>
            </p:xfrm>
            <a:graphic>
              <a:graphicData uri="http://schemas.openxmlformats.org/drawingml/2006/table">
                <a:tbl>
                  <a:tblPr/>
                  <a:tblGrid>
                    <a:gridCol w="1956816"/>
                    <a:gridCol w="4718304"/>
                    <a:gridCol w="4270248"/>
                  </a:tblGrid>
                  <a:tr h="5645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3985895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非线性元件</a:t>
                          </a:r>
                          <a:endParaRPr lang="en-US" altLang="zh-CN" sz="2800" b="1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图线形状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P_5_BD#e16e3b690.table_image?tii=3&amp;pid=bf862b45d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1820450"/>
            <a:ext cx="2084832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e16e3b690.table_image?tii=4&amp;pid=bf862b45d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48473" y="1888967"/>
            <a:ext cx="2148840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5_BD#e16e3b690?colgroup=4,12,11&amp;pid=bf862b45d&amp;color=0,0,0&amp;vtp=1&amp;bt=1&amp;bbb=1"/>
          <p:cNvSpPr txBox="1"/>
          <p:nvPr/>
        </p:nvSpPr>
        <p:spPr>
          <a:xfrm>
            <a:off x="10839871" y="466344"/>
            <a:ext cx="718145" cy="5833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Cambria Math" panose="02040503050406030204" pitchFamily="18" charset="0"/>
              </a:rPr>
              <a:t>续表</a:t>
            </a:r>
            <a:endParaRPr lang="zh-CN" altLang="en-US" sz="2800">
              <a:latin typeface="Cambria Math" panose="02040503050406030204" pitchFamily="18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5b85040d?pid=a6f6c013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56_1#baa22c7c3?htil=1&amp;pid=e5b85040d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9391" y="1200012"/>
            <a:ext cx="2423160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6_2#baa22c7c3?htil=1&amp;sp=1&amp;pid=e5b85040d&amp;color=0,0,0&amp;vtp=1&amp;bbb=1&amp;hb=1"/>
              <p:cNvSpPr/>
              <p:nvPr/>
            </p:nvSpPr>
            <p:spPr>
              <a:xfrm>
                <a:off x="612648" y="1181724"/>
                <a:ext cx="8412480" cy="12013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（2024广东江门高二期中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如图是某导体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BD.56_2#baa22c7c3?htil=1&amp;sp=1&amp;pid=e5b85040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8412480" cy="1201357"/>
              </a:xfrm>
              <a:prstGeom prst="rect">
                <a:avLst/>
              </a:prstGeom>
              <a:blipFill rotWithShape="1">
                <a:blip r:embed="rId2"/>
                <a:stretch>
                  <a:fillRect l="-6" t="-52" r="6" b="-56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57_1#baa22c7c3.bracket?pid=e5b85040d&amp;color=0,0,0&amp;vpa=25&amp;vtp=1&amp;bbb=1"/>
          <p:cNvSpPr/>
          <p:nvPr/>
        </p:nvSpPr>
        <p:spPr>
          <a:xfrm>
            <a:off x="6003005" y="1816089"/>
            <a:ext cx="100965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58_1#baa22c7c3.choices?htil=1&amp;pid=e5b85040d&amp;color=0,0,0&amp;vtp=1&amp;bbb=1&amp;hb=1"/>
              <p:cNvSpPr/>
              <p:nvPr/>
            </p:nvSpPr>
            <p:spPr>
              <a:xfrm>
                <a:off x="612648" y="2392045"/>
                <a:ext cx="8412480" cy="314217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通过该导体的电流与其两端的电压成正比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此导体的电阻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不变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此导体的电阻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在该导体的两端加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的电压时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，每秒通过导体横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截面的电荷量是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58_1#baa22c7c3.choices?htil=1&amp;pid=e5b85040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92045"/>
                <a:ext cx="8412480" cy="3142171"/>
              </a:xfrm>
              <a:prstGeom prst="rect">
                <a:avLst/>
              </a:prstGeom>
              <a:blipFill rotWithShape="1">
                <a:blip r:embed="rId3"/>
                <a:stretch>
                  <a:fillRect l="-6" r="6" b="-2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9_1#baa22c7c3?pid=e5b85040d&amp;color=0,0,0&amp;vtp=1&amp;bt=1&amp;bbb=1&amp;hb=1"/>
              <p:cNvSpPr/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由图可知，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图线为过原点的倾斜直线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，故电流与其两端的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电压成正比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，故A正确；根据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图线的斜率表示电阻的倒数，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则由图线可知电阻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，故B正确，C错误；在导体两端加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压时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，电路中电流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，则每秒通过导体横截面的电荷量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59_1#baa22c7c3?pid=e5b85040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blipFill rotWithShape="1">
                <a:blip r:embed="rId1"/>
                <a:stretch>
                  <a:fillRect l="-5" r="-1110" b="-21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9bdca6258?pid=c5b6da46a&amp;color=0,0,0&amp;vtp=1&amp;bt=1&amp;bb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1.知道导体电阻的定义式及物理意义。（物理观念）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.通过实验探究影响导体电阻的因素，掌握电阻定律。（科学探究）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.理解电阻率的概念，了解电阻率与温度的关系。（物理观念）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.能根据伏安特性曲线求导体的电阻。（科学思维）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5d233f5b?sp=1&amp;pid=e5b85040d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60_1#3577f307e?htil=2&amp;pid=25d233f5b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9460" y="1153541"/>
            <a:ext cx="2916936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60_2#3577f307e?htil=2&amp;sp=1&amp;pid=25d233f5b&amp;color=0,0,0&amp;vtp=1&amp;bbb=1&amp;hb=1"/>
              <p:cNvSpPr/>
              <p:nvPr/>
            </p:nvSpPr>
            <p:spPr>
              <a:xfrm>
                <a:off x="612648" y="1135253"/>
                <a:ext cx="7918704" cy="12013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（2024江西南昌高二期中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如图为灯泡的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60_2#3577f307e?htil=2&amp;sp=1&amp;pid=25d233f5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7918704" cy="1201357"/>
              </a:xfrm>
              <a:prstGeom prst="rect">
                <a:avLst/>
              </a:prstGeom>
              <a:blipFill rotWithShape="1">
                <a:blip r:embed="rId2"/>
                <a:stretch>
                  <a:fillRect l="-6" t="-42" r="2" b="-56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61_1#3577f307e.bracket?pid=25d233f5b&amp;color=0,0,0&amp;vpa=26&amp;vtp=1&amp;bbb=1"/>
          <p:cNvSpPr/>
          <p:nvPr/>
        </p:nvSpPr>
        <p:spPr>
          <a:xfrm>
            <a:off x="6028405" y="1769618"/>
            <a:ext cx="773113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62_1#3577f307e.choices?htil=2&amp;pid=25d233f5b&amp;color=0,0,0&amp;vtp=1&amp;bbb=1"/>
              <p:cNvSpPr/>
              <p:nvPr/>
            </p:nvSpPr>
            <p:spPr>
              <a:xfrm>
                <a:off x="612648" y="2346960"/>
                <a:ext cx="7918704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灯泡阻值随电流增大而增大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灯泡灯丝电阻率随电阻增大而减小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62_1#3577f307e.choices?htil=2&amp;pid=25d233f5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46960"/>
                <a:ext cx="7918704" cy="2496757"/>
              </a:xfrm>
              <a:prstGeom prst="rect">
                <a:avLst/>
              </a:prstGeom>
              <a:blipFill rotWithShape="1">
                <a:blip r:embed="rId3"/>
                <a:stretch>
                  <a:fillRect l="-6" r="2" b="-2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3_1#3577f307e?pid=25d233f5b&amp;color=0,0,0&amp;vtp=1&amp;bt=1&amp;bbb=1&amp;hb=1"/>
              <p:cNvSpPr/>
              <p:nvPr/>
            </p:nvSpPr>
            <p:spPr>
              <a:xfrm>
                <a:off x="612648" y="466344"/>
                <a:ext cx="10963656" cy="27395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图中A点电阻为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，故A正确，B错误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。根据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图线上的点与原点连线的斜率表示电阻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，则灯泡阻值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随电流增大而增大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，灯泡灯丝电阻率随电阻增大而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，故C正确，D错误。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63_1#3577f307e?pid=25d233f5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2739517"/>
              </a:xfrm>
              <a:prstGeom prst="rect">
                <a:avLst/>
              </a:prstGeom>
              <a:blipFill rotWithShape="1">
                <a:blip r:embed="rId1"/>
                <a:stretch>
                  <a:fillRect l="-5" t="-9" r="-467" b="-24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37aaa3a02?lid=37aaa3a02&amp;cid=37aaa3a02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002536"/>
            <a:ext cx="429768" cy="429768"/>
          </a:xfrm>
          <a:prstGeom prst="rect">
            <a:avLst/>
          </a:prstGeom>
        </p:spPr>
      </p:pic>
      <p:sp>
        <p:nvSpPr>
          <p:cNvPr id="3" name="C_1#目录1:37aaa3a02?lid=37aaa3a02&amp;cid=37aaa3a02&amp;vtp=1&amp;bt=1&amp;bbb=1">
            <a:hlinkClick r:id="rId1" action="ppaction://hlinksldjump"/>
          </p:cNvPr>
          <p:cNvSpPr/>
          <p:nvPr/>
        </p:nvSpPr>
        <p:spPr>
          <a:xfrm>
            <a:off x="3675888" y="1965960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30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电阻</a:t>
            </a:r>
            <a:endParaRPr lang="en-US" altLang="zh-CN" sz="3000" dirty="0"/>
          </a:p>
        </p:txBody>
      </p:sp>
      <p:pic>
        <p:nvPicPr>
          <p:cNvPr id="4" name="C_1#目录1:37aaa3a02?lid=5e20cba78&amp;cid=5e20cba78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935224"/>
            <a:ext cx="429768" cy="429768"/>
          </a:xfrm>
          <a:prstGeom prst="rect">
            <a:avLst/>
          </a:prstGeom>
        </p:spPr>
      </p:pic>
      <p:sp>
        <p:nvSpPr>
          <p:cNvPr id="5" name="C_1#目录1:37aaa3a02?lid=5e20cba78&amp;cid=5e20cba78&amp;vtp=1&amp;bbb=1">
            <a:hlinkClick r:id="rId3" action="ppaction://hlinksldjump"/>
          </p:cNvPr>
          <p:cNvSpPr/>
          <p:nvPr/>
        </p:nvSpPr>
        <p:spPr>
          <a:xfrm>
            <a:off x="3675888" y="2898648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30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影响导体电阻的因素</a:t>
            </a:r>
            <a:r>
              <a:rPr lang="en-US" altLang="zh-CN" sz="30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导体的电阻率</a:t>
            </a:r>
            <a:endParaRPr lang="en-US" altLang="zh-CN" sz="3000" dirty="0"/>
          </a:p>
        </p:txBody>
      </p:sp>
      <p:pic>
        <p:nvPicPr>
          <p:cNvPr id="6" name="C_1#目录1:37aaa3a02?lid=a6f6c013f&amp;cid=a6f6c013f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3867912"/>
            <a:ext cx="429768" cy="429768"/>
          </a:xfrm>
          <a:prstGeom prst="rect">
            <a:avLst/>
          </a:prstGeom>
        </p:spPr>
      </p:pic>
      <p:sp>
        <p:nvSpPr>
          <p:cNvPr id="7" name="C_1#目录1:37aaa3a02?lid=a6f6c013f&amp;cid=a6f6c013f&amp;vtp=1&amp;bbb=1">
            <a:hlinkClick r:id="rId4" action="ppaction://hlinksldjump"/>
          </p:cNvPr>
          <p:cNvSpPr/>
          <p:nvPr/>
        </p:nvSpPr>
        <p:spPr>
          <a:xfrm>
            <a:off x="3675888" y="3831336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30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导体的伏安特性曲线</a:t>
            </a:r>
            <a:endParaRPr lang="en-US" altLang="zh-CN" sz="30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7aaa3a02.fixed?pid=c5b6da46a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电阻</a:t>
            </a:r>
            <a:endParaRPr lang="en-US" altLang="zh-CN" sz="4000" dirty="0"/>
          </a:p>
        </p:txBody>
      </p:sp>
      <p:sp>
        <p:nvSpPr>
          <p:cNvPr id="3" name="C_3#37aaa3a0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138c4dbb5?pid=37aaa3a02&amp;color=0,0,0&amp;vtp=1&amp;bt=1&amp;bbb=1&amp;hb=1"/>
              <p:cNvSpPr/>
              <p:nvPr/>
            </p:nvSpPr>
            <p:spPr>
              <a:xfrm>
                <a:off x="612648" y="468000"/>
                <a:ext cx="10963656" cy="18635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导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体A、B的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图像如图所示，同一个导体，两端加不同的电压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</a:t>
                </a:r>
                <a:endParaRPr lang="en-US" altLang="zh-CN" sz="2800" b="0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流不同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，但电压与电流的比值相同，而不同的导体加相同的电压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，电流</a:t>
                </a:r>
                <a:endParaRPr lang="en-US" altLang="zh-CN" sz="2800" b="0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不同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，两导体的电压与电流的比值不同。电压与电流的比值反映了什么？</a:t>
                </a:r>
                <a:endParaRPr lang="en-US" altLang="zh-CN" sz="2800" spc="-50" dirty="0"/>
              </a:p>
            </p:txBody>
          </p:sp>
        </mc:Choice>
        <mc:Fallback>
          <p:sp>
            <p:nvSpPr>
              <p:cNvPr id="2" name="QO_4_BD.1_1#138c4dbb5?pid=37aaa3a0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863535"/>
              </a:xfrm>
              <a:prstGeom prst="rect">
                <a:avLst/>
              </a:prstGeom>
              <a:blipFill rotWithShape="1">
                <a:blip r:embed="rId1"/>
                <a:stretch>
                  <a:fillRect l="-5" r="-2679" b="-3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_2#138c4dbb5?pid=37aaa3a02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2664" y="2448184"/>
            <a:ext cx="1563624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AN.2_1#138c4dbb5?pid=37aaa3a02&amp;color=0,0,0&amp;vtp=1&amp;bbb=1&amp;hb=1"/>
          <p:cNvSpPr/>
          <p:nvPr/>
        </p:nvSpPr>
        <p:spPr>
          <a:xfrm>
            <a:off x="612648" y="4022984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电压与电流的比值反映了导体对电流的阻碍作用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，不同导体对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电流的阻碍作用不同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e8ff1c3b?pid=37aaa3a0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0e508eab5?sp=1&amp;pid=0e8ff1c3b&amp;color=0,0,0&amp;vtp=1&amp;bbb=1"/>
              <p:cNvSpPr/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1.定义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：导体两端的电压与导体中电流的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2.定义式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3.单位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：欧姆，符号是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，常用的电阻单位还有千欧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kΩ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4.物理意义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：反映了导体对电流的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P_5_BD#0e508eab5?sp=1&amp;pid=0e8ff1c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5" r="2" b="-27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5_AN.3_1#0e508eab5.blank?pid=0e8ff1c3b&amp;color=0,0,0&amp;vpa=1&amp;vtp=1&amp;bbb=1"/>
          <p:cNvSpPr/>
          <p:nvPr/>
        </p:nvSpPr>
        <p:spPr>
          <a:xfrm>
            <a:off x="6934867" y="11512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比值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P_5_AN.4_1#0e508eab5.blank?pid=0e8ff1c3b&amp;color=0,0,0&amp;vpa=2&amp;vtp=1&amp;bbb=1&amp;rh=54"/>
              <p:cNvSpPr/>
              <p:nvPr/>
            </p:nvSpPr>
            <p:spPr>
              <a:xfrm>
                <a:off x="2990405" y="1727327"/>
                <a:ext cx="369888" cy="610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𝑼</m:t>
                        </m:r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𝑰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P_5_AN.4_1#0e508eab5.blank?pid=0e8ff1c3b&amp;color=0,0,0&amp;vpa=2&amp;vtp=1&amp;bbb=1&amp;rh=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405" y="1727327"/>
                <a:ext cx="369888" cy="610235"/>
              </a:xfrm>
              <a:prstGeom prst="rect">
                <a:avLst/>
              </a:prstGeom>
              <a:blipFill rotWithShape="1">
                <a:blip r:embed="rId2"/>
                <a:stretch>
                  <a:fillRect l="-51" t="-21" r="137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_5_AN.5_1#0e508eab5.blank?pid=0e8ff1c3b&amp;color=0,0,0&amp;vpa=3&amp;vtp=1&amp;bbb=1"/>
          <p:cNvSpPr/>
          <p:nvPr/>
        </p:nvSpPr>
        <p:spPr>
          <a:xfrm>
            <a:off x="5868066" y="3073389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阻碍作用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6e07812b?pid=0e8ff1c3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6_1#1c8ff05db?pid=66e07812b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7_1#d0ddaec57?pid=1c8ff05db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导体两端电压为零时，导体的电阻为零。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8_1#d0ddaec57.bracket?pid=1c8ff05db&amp;color=0,0,0&amp;vpa=4&amp;vtp=1"/>
          <p:cNvSpPr/>
          <p:nvPr/>
        </p:nvSpPr>
        <p:spPr>
          <a:xfrm>
            <a:off x="8065167" y="1765808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9_1#d0ddaec57?pid=1c8ff05db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导体的电阻由导体本身决定。</a:t>
            </a:r>
            <a:endParaRPr lang="en-US" altLang="zh-CN" sz="2800" dirty="0"/>
          </a:p>
        </p:txBody>
      </p:sp>
      <p:sp>
        <p:nvSpPr>
          <p:cNvPr id="7" name="QT_7_BD.10_1#2d3733b8d?pid=1c8ff05db&amp;color=0,0,0&amp;vtp=1&amp;bbb=1&amp;hb=1"/>
          <p:cNvSpPr/>
          <p:nvPr/>
        </p:nvSpPr>
        <p:spPr>
          <a:xfrm>
            <a:off x="612648" y="303028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导体的电阻由导体本身的性质决定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，跟导体两端的电压及流过导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体的电流无关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11_1#2d3733b8d.bracket?pid=1c8ff05db&amp;color=0,0,0&amp;vpa=5&amp;vtp=1"/>
          <p:cNvSpPr/>
          <p:nvPr/>
        </p:nvSpPr>
        <p:spPr>
          <a:xfrm>
            <a:off x="3569366" y="3664648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6_BD.12_1#36f04eff2?pid=66e07812b&amp;color=0,0,0&amp;vtp=1&amp;bbb=1"/>
              <p:cNvSpPr/>
              <p:nvPr/>
            </p:nvSpPr>
            <p:spPr>
              <a:xfrm>
                <a:off x="612648" y="4299458"/>
                <a:ext cx="10963656" cy="5678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导体的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图线的斜率表示什么？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9" name="QO_6_BD.12_1#36f04eff2?pid=66e07812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99458"/>
                <a:ext cx="10963656" cy="567817"/>
              </a:xfrm>
              <a:prstGeom prst="rect">
                <a:avLst/>
              </a:prstGeom>
              <a:blipFill rotWithShape="1">
                <a:blip r:embed="rId1"/>
                <a:stretch>
                  <a:fillRect l="-5" t="-89" r="2" b="-117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O_6_AN.13_1#36f04eff2?pid=66e07812b&amp;color=0,0,0&amp;vtp=1&amp;bbb=1"/>
          <p:cNvSpPr/>
          <p:nvPr/>
        </p:nvSpPr>
        <p:spPr>
          <a:xfrm>
            <a:off x="612648" y="4878070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表示导体的电阻。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31bbdf8f?pid=37aaa3a0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14_1#85bebde17?pid=431bbdf8f&amp;color=0,0,0&amp;vtp=1&amp;bbb=1&amp;hb=1"/>
              <p:cNvSpPr/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电路中有一段导体，给它两端加上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的电压时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，通过它的电流为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mA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，可知这段导体的电阻为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；如果给它两端加上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压，在单位时间内通过某一横截面的电荷量为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C；如果要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让通过导体的电流为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mA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，则需要在其两端加上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的电压。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14_1#85bebde17?pid=431bbdf8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5" r="2" b="-27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15_1#85bebde17.blank?pid=431bbdf8f&amp;color=0,0,0&amp;vpa=6&amp;vtp=1&amp;bbb=1"/>
          <p:cNvSpPr/>
          <p:nvPr/>
        </p:nvSpPr>
        <p:spPr>
          <a:xfrm>
            <a:off x="5534691" y="1798944"/>
            <a:ext cx="792163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400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16_1#85bebde17.blank?pid=431bbdf8f&amp;color=0,0,0&amp;vpa=7&amp;vtp=1&amp;bbb=1"/>
              <p:cNvSpPr/>
              <p:nvPr/>
            </p:nvSpPr>
            <p:spPr>
              <a:xfrm>
                <a:off x="7735760" y="2555494"/>
                <a:ext cx="1935353" cy="43141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16_1#85bebde17.blank?pid=431bbdf8f&amp;color=0,0,0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5760" y="2555494"/>
                <a:ext cx="1935353" cy="431419"/>
              </a:xfrm>
              <a:prstGeom prst="rect">
                <a:avLst/>
              </a:prstGeom>
              <a:blipFill rotWithShape="1">
                <a:blip r:embed="rId2"/>
                <a:stretch>
                  <a:fillRect l="-10" t="-59" r="3" b="-88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17_1#85bebde17.blank?pid=431bbdf8f&amp;color=0,0,0&amp;vpa=8&amp;vtp=1"/>
          <p:cNvSpPr/>
          <p:nvPr/>
        </p:nvSpPr>
        <p:spPr>
          <a:xfrm>
            <a:off x="8379492" y="3073389"/>
            <a:ext cx="436563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6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18_1#85bebde17?pid=431bbdf8f&amp;color=0,0,0&amp;vtp=1&amp;bbb=1&amp;hb=1"/>
              <p:cNvSpPr/>
              <p:nvPr/>
            </p:nvSpPr>
            <p:spPr>
              <a:xfrm>
                <a:off x="612648" y="3802380"/>
                <a:ext cx="10963656" cy="20054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0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01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可得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400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025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𝑡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025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QB_5_AS.18_1#85bebde17?pid=431bbdf8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802380"/>
                <a:ext cx="10963656" cy="2005457"/>
              </a:xfrm>
              <a:prstGeom prst="rect">
                <a:avLst/>
              </a:prstGeom>
              <a:blipFill rotWithShape="1">
                <a:blip r:embed="rId3"/>
                <a:stretch>
                  <a:fillRect l="-5" r="2" b="-32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tags/tag1.xml><?xml version="1.0" encoding="utf-8"?>
<p:tagLst xmlns:p="http://schemas.openxmlformats.org/presentationml/2006/main">
  <p:tag name="commondata" val="eyJoZGlkIjoiZTk0YTQzOGFjYmFhZTQ4MmU4ZWIxYThlMDg3MTZiOW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4100</Words>
  <Application>WPS 演示</Application>
  <PresentationFormat>宽屏</PresentationFormat>
  <Paragraphs>314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等线</vt:lpstr>
      <vt:lpstr>楷体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3</cp:revision>
  <dcterms:created xsi:type="dcterms:W3CDTF">2024-05-07T08:54:00Z</dcterms:created>
  <dcterms:modified xsi:type="dcterms:W3CDTF">2024-06-19T10:44:55Z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3A92035B95AB4BCAAE8885ABC1B13E73_12</vt:lpwstr>
  </property>
  <property fmtid="{D5CDD505-2E9C-101B-9397-08002B2CF9AE}" pid="3" name="KSOProductBuildVer">
    <vt:lpwstr>2052-12.1.0.16929</vt:lpwstr>
  </property>
</Properties>
</file>